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8" r:id="rId4"/>
  </p:sldMasterIdLst>
  <p:sldIdLst>
    <p:sldId id="256" r:id="rId5"/>
    <p:sldId id="257" r:id="rId6"/>
    <p:sldId id="262" r:id="rId7"/>
    <p:sldId id="258" r:id="rId8"/>
    <p:sldId id="263" r:id="rId9"/>
    <p:sldId id="260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108523-BE4E-4C35-B0E2-ECE7D7554EEE}" type="doc">
      <dgm:prSet loTypeId="urn:microsoft.com/office/officeart/2005/8/layout/gear1" loCatId="cycle" qsTypeId="urn:microsoft.com/office/officeart/2005/8/quickstyle/simple1" qsCatId="simple" csTypeId="urn:microsoft.com/office/officeart/2005/8/colors/accent1_2" csCatId="accent1" phldr="1"/>
      <dgm:spPr/>
    </dgm:pt>
    <dgm:pt modelId="{91A69AEB-3E77-491A-BEF5-5C53089490DD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/>
            <a:t>Respond </a:t>
          </a:r>
        </a:p>
      </dgm:t>
    </dgm:pt>
    <dgm:pt modelId="{0A794381-46C4-4D12-B7CE-618ECB8B0905}" type="parTrans" cxnId="{0C96791F-7591-4D15-9A81-42B8491CCBF7}">
      <dgm:prSet/>
      <dgm:spPr/>
      <dgm:t>
        <a:bodyPr/>
        <a:lstStyle/>
        <a:p>
          <a:endParaRPr lang="en-US"/>
        </a:p>
      </dgm:t>
    </dgm:pt>
    <dgm:pt modelId="{E30EEF5F-04A1-4D7A-9B70-7322065389B9}" type="sibTrans" cxnId="{0C96791F-7591-4D15-9A81-42B8491CCBF7}">
      <dgm:prSet/>
      <dgm:spPr/>
      <dgm:t>
        <a:bodyPr/>
        <a:lstStyle/>
        <a:p>
          <a:endParaRPr lang="en-US"/>
        </a:p>
      </dgm:t>
    </dgm:pt>
    <dgm:pt modelId="{B51DA984-C824-4490-B90C-449FF3A988C5}">
      <dgm:prSet phldrT="[Text]"/>
      <dgm:spPr/>
      <dgm:t>
        <a:bodyPr/>
        <a:lstStyle/>
        <a:p>
          <a:r>
            <a:rPr lang="en-US" dirty="0"/>
            <a:t>Review  </a:t>
          </a:r>
        </a:p>
      </dgm:t>
    </dgm:pt>
    <dgm:pt modelId="{7771E50C-2BA2-469D-86A8-FF4414213CE8}" type="parTrans" cxnId="{DA1EEF52-47F3-4304-AC82-920897AD0FD1}">
      <dgm:prSet/>
      <dgm:spPr/>
      <dgm:t>
        <a:bodyPr/>
        <a:lstStyle/>
        <a:p>
          <a:endParaRPr lang="en-US"/>
        </a:p>
      </dgm:t>
    </dgm:pt>
    <dgm:pt modelId="{B9481D05-5FD2-40CA-A0E6-5EE549E62EE8}" type="sibTrans" cxnId="{DA1EEF52-47F3-4304-AC82-920897AD0FD1}">
      <dgm:prSet/>
      <dgm:spPr/>
      <dgm:t>
        <a:bodyPr/>
        <a:lstStyle/>
        <a:p>
          <a:endParaRPr lang="en-US"/>
        </a:p>
      </dgm:t>
    </dgm:pt>
    <dgm:pt modelId="{1914B40E-BFA3-4400-AC53-0C28E310E665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dirty="0"/>
            <a:t>Recognize  </a:t>
          </a:r>
        </a:p>
      </dgm:t>
    </dgm:pt>
    <dgm:pt modelId="{9C7234C1-807C-40A7-A7FF-B0B259ACA13B}" type="parTrans" cxnId="{28B5651C-44F5-4119-AFB9-2DAB61A772CA}">
      <dgm:prSet/>
      <dgm:spPr/>
      <dgm:t>
        <a:bodyPr/>
        <a:lstStyle/>
        <a:p>
          <a:endParaRPr lang="en-US"/>
        </a:p>
      </dgm:t>
    </dgm:pt>
    <dgm:pt modelId="{84D0625D-6D1B-4415-9CE8-FF591014F3FE}" type="sibTrans" cxnId="{28B5651C-44F5-4119-AFB9-2DAB61A772CA}">
      <dgm:prSet/>
      <dgm:spPr/>
      <dgm:t>
        <a:bodyPr/>
        <a:lstStyle/>
        <a:p>
          <a:endParaRPr lang="en-US"/>
        </a:p>
      </dgm:t>
    </dgm:pt>
    <dgm:pt modelId="{7CC04B64-6760-4807-BAE9-A1AD54ECF0F5}" type="pres">
      <dgm:prSet presAssocID="{52108523-BE4E-4C35-B0E2-ECE7D7554EEE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4EE6F0FC-22FE-4ACF-922D-4922F62C65BF}" type="pres">
      <dgm:prSet presAssocID="{91A69AEB-3E77-491A-BEF5-5C53089490DD}" presName="gear1" presStyleLbl="node1" presStyleIdx="0" presStyleCnt="3">
        <dgm:presLayoutVars>
          <dgm:chMax val="1"/>
          <dgm:bulletEnabled val="1"/>
        </dgm:presLayoutVars>
      </dgm:prSet>
      <dgm:spPr/>
    </dgm:pt>
    <dgm:pt modelId="{61D05EE8-4212-4F91-885C-F6727094A963}" type="pres">
      <dgm:prSet presAssocID="{91A69AEB-3E77-491A-BEF5-5C53089490DD}" presName="gear1srcNode" presStyleLbl="node1" presStyleIdx="0" presStyleCnt="3"/>
      <dgm:spPr/>
    </dgm:pt>
    <dgm:pt modelId="{644AA3A6-22E0-4E24-8DBD-23493BA331E4}" type="pres">
      <dgm:prSet presAssocID="{91A69AEB-3E77-491A-BEF5-5C53089490DD}" presName="gear1dstNode" presStyleLbl="node1" presStyleIdx="0" presStyleCnt="3"/>
      <dgm:spPr/>
    </dgm:pt>
    <dgm:pt modelId="{409B417E-B658-4466-85CE-948355011766}" type="pres">
      <dgm:prSet presAssocID="{B51DA984-C824-4490-B90C-449FF3A988C5}" presName="gear2" presStyleLbl="node1" presStyleIdx="1" presStyleCnt="3">
        <dgm:presLayoutVars>
          <dgm:chMax val="1"/>
          <dgm:bulletEnabled val="1"/>
        </dgm:presLayoutVars>
      </dgm:prSet>
      <dgm:spPr/>
    </dgm:pt>
    <dgm:pt modelId="{425F5164-F9BF-4FBA-BB83-F9F33D5EDD98}" type="pres">
      <dgm:prSet presAssocID="{B51DA984-C824-4490-B90C-449FF3A988C5}" presName="gear2srcNode" presStyleLbl="node1" presStyleIdx="1" presStyleCnt="3"/>
      <dgm:spPr/>
    </dgm:pt>
    <dgm:pt modelId="{9FA01B82-9E38-4207-9AD6-8114AD5E4922}" type="pres">
      <dgm:prSet presAssocID="{B51DA984-C824-4490-B90C-449FF3A988C5}" presName="gear2dstNode" presStyleLbl="node1" presStyleIdx="1" presStyleCnt="3"/>
      <dgm:spPr/>
    </dgm:pt>
    <dgm:pt modelId="{36A27342-C3C8-4372-91A6-966611E53E03}" type="pres">
      <dgm:prSet presAssocID="{1914B40E-BFA3-4400-AC53-0C28E310E665}" presName="gear3" presStyleLbl="node1" presStyleIdx="2" presStyleCnt="3"/>
      <dgm:spPr/>
    </dgm:pt>
    <dgm:pt modelId="{DCD38232-475D-4B19-AA36-6683D7E965E8}" type="pres">
      <dgm:prSet presAssocID="{1914B40E-BFA3-4400-AC53-0C28E310E665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DD093F35-C022-4A93-B47C-731151745D7B}" type="pres">
      <dgm:prSet presAssocID="{1914B40E-BFA3-4400-AC53-0C28E310E665}" presName="gear3srcNode" presStyleLbl="node1" presStyleIdx="2" presStyleCnt="3"/>
      <dgm:spPr/>
    </dgm:pt>
    <dgm:pt modelId="{C723E78F-5CFC-4635-A3FD-A2F1DF2A3516}" type="pres">
      <dgm:prSet presAssocID="{1914B40E-BFA3-4400-AC53-0C28E310E665}" presName="gear3dstNode" presStyleLbl="node1" presStyleIdx="2" presStyleCnt="3"/>
      <dgm:spPr/>
    </dgm:pt>
    <dgm:pt modelId="{791BF740-AE27-43EB-B7C3-C07DA1643B5F}" type="pres">
      <dgm:prSet presAssocID="{E30EEF5F-04A1-4D7A-9B70-7322065389B9}" presName="connector1" presStyleLbl="sibTrans2D1" presStyleIdx="0" presStyleCnt="3"/>
      <dgm:spPr/>
    </dgm:pt>
    <dgm:pt modelId="{486B9EB4-4B6C-4BB2-9D92-1ADCE397C2A7}" type="pres">
      <dgm:prSet presAssocID="{B9481D05-5FD2-40CA-A0E6-5EE549E62EE8}" presName="connector2" presStyleLbl="sibTrans2D1" presStyleIdx="1" presStyleCnt="3"/>
      <dgm:spPr/>
    </dgm:pt>
    <dgm:pt modelId="{805701E4-C59C-4CD7-AA84-8CA2A269DB55}" type="pres">
      <dgm:prSet presAssocID="{84D0625D-6D1B-4415-9CE8-FF591014F3FE}" presName="connector3" presStyleLbl="sibTrans2D1" presStyleIdx="2" presStyleCnt="3"/>
      <dgm:spPr/>
    </dgm:pt>
  </dgm:ptLst>
  <dgm:cxnLst>
    <dgm:cxn modelId="{A8895A19-F4E2-4AD4-8E5F-36675F6E0848}" type="presOf" srcId="{B9481D05-5FD2-40CA-A0E6-5EE549E62EE8}" destId="{486B9EB4-4B6C-4BB2-9D92-1ADCE397C2A7}" srcOrd="0" destOrd="0" presId="urn:microsoft.com/office/officeart/2005/8/layout/gear1"/>
    <dgm:cxn modelId="{28B5651C-44F5-4119-AFB9-2DAB61A772CA}" srcId="{52108523-BE4E-4C35-B0E2-ECE7D7554EEE}" destId="{1914B40E-BFA3-4400-AC53-0C28E310E665}" srcOrd="2" destOrd="0" parTransId="{9C7234C1-807C-40A7-A7FF-B0B259ACA13B}" sibTransId="{84D0625D-6D1B-4415-9CE8-FF591014F3FE}"/>
    <dgm:cxn modelId="{0C96791F-7591-4D15-9A81-42B8491CCBF7}" srcId="{52108523-BE4E-4C35-B0E2-ECE7D7554EEE}" destId="{91A69AEB-3E77-491A-BEF5-5C53089490DD}" srcOrd="0" destOrd="0" parTransId="{0A794381-46C4-4D12-B7CE-618ECB8B0905}" sibTransId="{E30EEF5F-04A1-4D7A-9B70-7322065389B9}"/>
    <dgm:cxn modelId="{59C8A238-3AF8-4942-A2DC-CAD9BFFDFF54}" type="presOf" srcId="{B51DA984-C824-4490-B90C-449FF3A988C5}" destId="{409B417E-B658-4466-85CE-948355011766}" srcOrd="0" destOrd="0" presId="urn:microsoft.com/office/officeart/2005/8/layout/gear1"/>
    <dgm:cxn modelId="{8DA0DC60-46D9-45EA-AA76-7687DA941A2D}" type="presOf" srcId="{1914B40E-BFA3-4400-AC53-0C28E310E665}" destId="{36A27342-C3C8-4372-91A6-966611E53E03}" srcOrd="0" destOrd="0" presId="urn:microsoft.com/office/officeart/2005/8/layout/gear1"/>
    <dgm:cxn modelId="{DA1EEF52-47F3-4304-AC82-920897AD0FD1}" srcId="{52108523-BE4E-4C35-B0E2-ECE7D7554EEE}" destId="{B51DA984-C824-4490-B90C-449FF3A988C5}" srcOrd="1" destOrd="0" parTransId="{7771E50C-2BA2-469D-86A8-FF4414213CE8}" sibTransId="{B9481D05-5FD2-40CA-A0E6-5EE549E62EE8}"/>
    <dgm:cxn modelId="{ECC93F74-B30C-468F-803B-D1D5A0A0B884}" type="presOf" srcId="{1914B40E-BFA3-4400-AC53-0C28E310E665}" destId="{C723E78F-5CFC-4635-A3FD-A2F1DF2A3516}" srcOrd="3" destOrd="0" presId="urn:microsoft.com/office/officeart/2005/8/layout/gear1"/>
    <dgm:cxn modelId="{CA037956-5719-4CA2-8117-9EABC18347A4}" type="presOf" srcId="{84D0625D-6D1B-4415-9CE8-FF591014F3FE}" destId="{805701E4-C59C-4CD7-AA84-8CA2A269DB55}" srcOrd="0" destOrd="0" presId="urn:microsoft.com/office/officeart/2005/8/layout/gear1"/>
    <dgm:cxn modelId="{CFAA5479-C9D0-4630-A209-B4039AFBC6DD}" type="presOf" srcId="{1914B40E-BFA3-4400-AC53-0C28E310E665}" destId="{DCD38232-475D-4B19-AA36-6683D7E965E8}" srcOrd="1" destOrd="0" presId="urn:microsoft.com/office/officeart/2005/8/layout/gear1"/>
    <dgm:cxn modelId="{5CD9105A-4855-4114-A52A-AEE9503CEEE3}" type="presOf" srcId="{1914B40E-BFA3-4400-AC53-0C28E310E665}" destId="{DD093F35-C022-4A93-B47C-731151745D7B}" srcOrd="2" destOrd="0" presId="urn:microsoft.com/office/officeart/2005/8/layout/gear1"/>
    <dgm:cxn modelId="{5E2E438C-8B2A-44B9-B9FC-C4F2DE08F71C}" type="presOf" srcId="{B51DA984-C824-4490-B90C-449FF3A988C5}" destId="{425F5164-F9BF-4FBA-BB83-F9F33D5EDD98}" srcOrd="1" destOrd="0" presId="urn:microsoft.com/office/officeart/2005/8/layout/gear1"/>
    <dgm:cxn modelId="{9662CBAA-1D66-47EA-8130-9993A9D17012}" type="presOf" srcId="{91A69AEB-3E77-491A-BEF5-5C53089490DD}" destId="{644AA3A6-22E0-4E24-8DBD-23493BA331E4}" srcOrd="2" destOrd="0" presId="urn:microsoft.com/office/officeart/2005/8/layout/gear1"/>
    <dgm:cxn modelId="{E3EDE1B9-7973-4E24-B729-36F1538DA3F0}" type="presOf" srcId="{B51DA984-C824-4490-B90C-449FF3A988C5}" destId="{9FA01B82-9E38-4207-9AD6-8114AD5E4922}" srcOrd="2" destOrd="0" presId="urn:microsoft.com/office/officeart/2005/8/layout/gear1"/>
    <dgm:cxn modelId="{B1E843C7-3F5F-4DEB-A6B8-50F6D493B74B}" type="presOf" srcId="{52108523-BE4E-4C35-B0E2-ECE7D7554EEE}" destId="{7CC04B64-6760-4807-BAE9-A1AD54ECF0F5}" srcOrd="0" destOrd="0" presId="urn:microsoft.com/office/officeart/2005/8/layout/gear1"/>
    <dgm:cxn modelId="{75994CE2-AFD0-4211-8215-26B3479386C1}" type="presOf" srcId="{91A69AEB-3E77-491A-BEF5-5C53089490DD}" destId="{61D05EE8-4212-4F91-885C-F6727094A963}" srcOrd="1" destOrd="0" presId="urn:microsoft.com/office/officeart/2005/8/layout/gear1"/>
    <dgm:cxn modelId="{D071EFF7-3A5B-4E09-9481-881FCFC637C6}" type="presOf" srcId="{91A69AEB-3E77-491A-BEF5-5C53089490DD}" destId="{4EE6F0FC-22FE-4ACF-922D-4922F62C65BF}" srcOrd="0" destOrd="0" presId="urn:microsoft.com/office/officeart/2005/8/layout/gear1"/>
    <dgm:cxn modelId="{D7E5B1FC-A2D5-4A8A-AC31-319B5CA46E9F}" type="presOf" srcId="{E30EEF5F-04A1-4D7A-9B70-7322065389B9}" destId="{791BF740-AE27-43EB-B7C3-C07DA1643B5F}" srcOrd="0" destOrd="0" presId="urn:microsoft.com/office/officeart/2005/8/layout/gear1"/>
    <dgm:cxn modelId="{56D746BD-03AC-4821-9FC1-8298B4B11E31}" type="presParOf" srcId="{7CC04B64-6760-4807-BAE9-A1AD54ECF0F5}" destId="{4EE6F0FC-22FE-4ACF-922D-4922F62C65BF}" srcOrd="0" destOrd="0" presId="urn:microsoft.com/office/officeart/2005/8/layout/gear1"/>
    <dgm:cxn modelId="{03FCD6A8-8352-4781-9846-5FF3C939EDD5}" type="presParOf" srcId="{7CC04B64-6760-4807-BAE9-A1AD54ECF0F5}" destId="{61D05EE8-4212-4F91-885C-F6727094A963}" srcOrd="1" destOrd="0" presId="urn:microsoft.com/office/officeart/2005/8/layout/gear1"/>
    <dgm:cxn modelId="{871CCBB1-DBE2-43A6-9E43-AE9638B93AAA}" type="presParOf" srcId="{7CC04B64-6760-4807-BAE9-A1AD54ECF0F5}" destId="{644AA3A6-22E0-4E24-8DBD-23493BA331E4}" srcOrd="2" destOrd="0" presId="urn:microsoft.com/office/officeart/2005/8/layout/gear1"/>
    <dgm:cxn modelId="{AF9AE4BB-86F7-4C37-8694-8A91468312B8}" type="presParOf" srcId="{7CC04B64-6760-4807-BAE9-A1AD54ECF0F5}" destId="{409B417E-B658-4466-85CE-948355011766}" srcOrd="3" destOrd="0" presId="urn:microsoft.com/office/officeart/2005/8/layout/gear1"/>
    <dgm:cxn modelId="{1D46F4C9-0909-40C3-99F2-308E428AF153}" type="presParOf" srcId="{7CC04B64-6760-4807-BAE9-A1AD54ECF0F5}" destId="{425F5164-F9BF-4FBA-BB83-F9F33D5EDD98}" srcOrd="4" destOrd="0" presId="urn:microsoft.com/office/officeart/2005/8/layout/gear1"/>
    <dgm:cxn modelId="{92FFA3ED-6D93-4766-B003-200ADA9D2A5A}" type="presParOf" srcId="{7CC04B64-6760-4807-BAE9-A1AD54ECF0F5}" destId="{9FA01B82-9E38-4207-9AD6-8114AD5E4922}" srcOrd="5" destOrd="0" presId="urn:microsoft.com/office/officeart/2005/8/layout/gear1"/>
    <dgm:cxn modelId="{6C15257F-F563-4E97-BDEB-BBFA4991DF4A}" type="presParOf" srcId="{7CC04B64-6760-4807-BAE9-A1AD54ECF0F5}" destId="{36A27342-C3C8-4372-91A6-966611E53E03}" srcOrd="6" destOrd="0" presId="urn:microsoft.com/office/officeart/2005/8/layout/gear1"/>
    <dgm:cxn modelId="{818DA67B-9A6D-4DCE-BADF-61F64D579EED}" type="presParOf" srcId="{7CC04B64-6760-4807-BAE9-A1AD54ECF0F5}" destId="{DCD38232-475D-4B19-AA36-6683D7E965E8}" srcOrd="7" destOrd="0" presId="urn:microsoft.com/office/officeart/2005/8/layout/gear1"/>
    <dgm:cxn modelId="{06717136-2EC9-4E07-945F-8CB5C2CA6AF0}" type="presParOf" srcId="{7CC04B64-6760-4807-BAE9-A1AD54ECF0F5}" destId="{DD093F35-C022-4A93-B47C-731151745D7B}" srcOrd="8" destOrd="0" presId="urn:microsoft.com/office/officeart/2005/8/layout/gear1"/>
    <dgm:cxn modelId="{9AC50530-785B-4C6A-BA21-ED7A451B0BEC}" type="presParOf" srcId="{7CC04B64-6760-4807-BAE9-A1AD54ECF0F5}" destId="{C723E78F-5CFC-4635-A3FD-A2F1DF2A3516}" srcOrd="9" destOrd="0" presId="urn:microsoft.com/office/officeart/2005/8/layout/gear1"/>
    <dgm:cxn modelId="{8351F804-659B-42E0-8CE8-35A857CEDE14}" type="presParOf" srcId="{7CC04B64-6760-4807-BAE9-A1AD54ECF0F5}" destId="{791BF740-AE27-43EB-B7C3-C07DA1643B5F}" srcOrd="10" destOrd="0" presId="urn:microsoft.com/office/officeart/2005/8/layout/gear1"/>
    <dgm:cxn modelId="{9EB03782-BDCF-4B92-A9AE-4ECF8B5E76AC}" type="presParOf" srcId="{7CC04B64-6760-4807-BAE9-A1AD54ECF0F5}" destId="{486B9EB4-4B6C-4BB2-9D92-1ADCE397C2A7}" srcOrd="11" destOrd="0" presId="urn:microsoft.com/office/officeart/2005/8/layout/gear1"/>
    <dgm:cxn modelId="{E01B4E89-DD01-4C1B-98B6-9848424FF31B}" type="presParOf" srcId="{7CC04B64-6760-4807-BAE9-A1AD54ECF0F5}" destId="{805701E4-C59C-4CD7-AA84-8CA2A269DB55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E6F0FC-22FE-4ACF-922D-4922F62C65BF}">
      <dsp:nvSpPr>
        <dsp:cNvPr id="0" name=""/>
        <dsp:cNvSpPr/>
      </dsp:nvSpPr>
      <dsp:spPr>
        <a:xfrm>
          <a:off x="2798567" y="1559093"/>
          <a:ext cx="1905558" cy="1905558"/>
        </a:xfrm>
        <a:prstGeom prst="gear9">
          <a:avLst/>
        </a:prstGeom>
        <a:solidFill>
          <a:srgbClr val="0070C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Respond </a:t>
          </a:r>
        </a:p>
      </dsp:txBody>
      <dsp:txXfrm>
        <a:off x="3181669" y="2005461"/>
        <a:ext cx="1139354" cy="979496"/>
      </dsp:txXfrm>
    </dsp:sp>
    <dsp:sp modelId="{409B417E-B658-4466-85CE-948355011766}">
      <dsp:nvSpPr>
        <dsp:cNvPr id="0" name=""/>
        <dsp:cNvSpPr/>
      </dsp:nvSpPr>
      <dsp:spPr>
        <a:xfrm>
          <a:off x="1689878" y="1108688"/>
          <a:ext cx="1385860" cy="1385860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Review  </a:t>
          </a:r>
        </a:p>
      </dsp:txBody>
      <dsp:txXfrm>
        <a:off x="2038772" y="1459691"/>
        <a:ext cx="688072" cy="683854"/>
      </dsp:txXfrm>
    </dsp:sp>
    <dsp:sp modelId="{36A27342-C3C8-4372-91A6-966611E53E03}">
      <dsp:nvSpPr>
        <dsp:cNvPr id="0" name=""/>
        <dsp:cNvSpPr/>
      </dsp:nvSpPr>
      <dsp:spPr>
        <a:xfrm rot="20700000">
          <a:off x="2466102" y="152586"/>
          <a:ext cx="1357860" cy="1357860"/>
        </a:xfrm>
        <a:prstGeom prst="gear6">
          <a:avLst/>
        </a:prstGeom>
        <a:solidFill>
          <a:schemeClr val="accent4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Recognize  </a:t>
          </a:r>
        </a:p>
      </dsp:txBody>
      <dsp:txXfrm rot="-20700000">
        <a:off x="2763920" y="450404"/>
        <a:ext cx="762223" cy="762223"/>
      </dsp:txXfrm>
    </dsp:sp>
    <dsp:sp modelId="{791BF740-AE27-43EB-B7C3-C07DA1643B5F}">
      <dsp:nvSpPr>
        <dsp:cNvPr id="0" name=""/>
        <dsp:cNvSpPr/>
      </dsp:nvSpPr>
      <dsp:spPr>
        <a:xfrm>
          <a:off x="2644197" y="1275983"/>
          <a:ext cx="2439115" cy="2439115"/>
        </a:xfrm>
        <a:prstGeom prst="circularArrow">
          <a:avLst>
            <a:gd name="adj1" fmla="val 4688"/>
            <a:gd name="adj2" fmla="val 299029"/>
            <a:gd name="adj3" fmla="val 2495938"/>
            <a:gd name="adj4" fmla="val 15905559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6B9EB4-4B6C-4BB2-9D92-1ADCE397C2A7}">
      <dsp:nvSpPr>
        <dsp:cNvPr id="0" name=""/>
        <dsp:cNvSpPr/>
      </dsp:nvSpPr>
      <dsp:spPr>
        <a:xfrm>
          <a:off x="1444445" y="805181"/>
          <a:ext cx="1772169" cy="1772169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5701E4-C59C-4CD7-AA84-8CA2A269DB55}">
      <dsp:nvSpPr>
        <dsp:cNvPr id="0" name=""/>
        <dsp:cNvSpPr/>
      </dsp:nvSpPr>
      <dsp:spPr>
        <a:xfrm>
          <a:off x="2152015" y="-141705"/>
          <a:ext cx="1910755" cy="1910755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631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188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453900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0243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29045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0750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2288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365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280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999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957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077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610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913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882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277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135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office.com/Pages/ResponsePage.aspx?id=lBwpK7Bet0SJ6kuvFuzEqdgsPta6KcxAiaQBU3n960pUMVo2MFBPWkRSNUY1SDA5UzlPR0xDQ1dLVS4u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7062" y="1073791"/>
            <a:ext cx="8689976" cy="1149293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Gungsuh" panose="02030600000101010101" pitchFamily="18" charset="-127"/>
                <a:ea typeface="Gungsuh" panose="02030600000101010101" pitchFamily="18" charset="-127"/>
              </a:rPr>
              <a:t>School-Based Referral Process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1"/>
            <a:ext cx="8424834" cy="2615267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chemeClr val="tx1"/>
                </a:solidFill>
              </a:rPr>
              <a:t>SRT Process</a:t>
            </a:r>
          </a:p>
          <a:p>
            <a:pPr algn="l"/>
            <a:endParaRPr lang="en-US" b="1" dirty="0">
              <a:solidFill>
                <a:schemeClr val="tx1"/>
              </a:solidFill>
            </a:endParaRPr>
          </a:p>
          <a:p>
            <a:pPr algn="l"/>
            <a:endParaRPr lang="en-US" b="1" dirty="0">
              <a:solidFill>
                <a:schemeClr val="tx1"/>
              </a:solidFill>
            </a:endParaRPr>
          </a:p>
          <a:p>
            <a:pPr algn="l"/>
            <a:endParaRPr lang="en-US" b="1" dirty="0">
              <a:solidFill>
                <a:schemeClr val="tx1"/>
              </a:solidFill>
            </a:endParaRPr>
          </a:p>
          <a:p>
            <a:pPr algn="r"/>
            <a:r>
              <a:rPr lang="en-US" sz="1300" b="1" dirty="0">
                <a:solidFill>
                  <a:schemeClr val="tx1"/>
                </a:solidFill>
              </a:rPr>
              <a:t>Chanel Conner</a:t>
            </a:r>
          </a:p>
          <a:p>
            <a:pPr algn="r"/>
            <a:r>
              <a:rPr lang="en-US" sz="1300" b="1" dirty="0">
                <a:solidFill>
                  <a:schemeClr val="tx1"/>
                </a:solidFill>
              </a:rPr>
              <a:t>Professional School Counselor</a:t>
            </a:r>
          </a:p>
          <a:p>
            <a:pPr algn="r"/>
            <a:r>
              <a:rPr lang="en-US" sz="1300" b="1" dirty="0">
                <a:solidFill>
                  <a:schemeClr val="tx1"/>
                </a:solidFill>
              </a:rPr>
              <a:t>Keystone Elementary School</a:t>
            </a:r>
          </a:p>
          <a:p>
            <a:pPr algn="l"/>
            <a:endParaRPr lang="en-US" b="1" dirty="0">
              <a:solidFill>
                <a:schemeClr val="tx1"/>
              </a:solidFill>
            </a:endParaRPr>
          </a:p>
          <a:p>
            <a:pPr algn="l"/>
            <a:endParaRPr 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158621337"/>
              </p:ext>
            </p:extLst>
          </p:nvPr>
        </p:nvGraphicFramePr>
        <p:xfrm>
          <a:off x="4003646" y="2223084"/>
          <a:ext cx="5943600" cy="34646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1002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4300"/>
            <a:ext cx="8596313" cy="430213"/>
          </a:xfrm>
        </p:spPr>
        <p:txBody>
          <a:bodyPr>
            <a:noAutofit/>
          </a:bodyPr>
          <a:lstStyle/>
          <a:p>
            <a:pPr algn="ctr" fontAlgn="t"/>
            <a:r>
              <a:rPr lang="en-US" sz="2500" b="1" dirty="0"/>
              <a:t>Student Review Team  (SRT)</a:t>
            </a:r>
            <a:br>
              <a:rPr lang="en-US" sz="2000" dirty="0"/>
            </a:br>
            <a:br>
              <a:rPr lang="en-US" sz="2000" dirty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544513"/>
            <a:ext cx="8683625" cy="6116637"/>
          </a:xfrm>
        </p:spPr>
        <p:txBody>
          <a:bodyPr>
            <a:noAutofit/>
          </a:bodyPr>
          <a:lstStyle/>
          <a:p>
            <a:r>
              <a:rPr lang="en-US" sz="1300" b="1" dirty="0"/>
              <a:t>Purpose </a:t>
            </a:r>
            <a:br>
              <a:rPr lang="en-US" sz="1300" dirty="0"/>
            </a:br>
            <a:r>
              <a:rPr lang="en-US" sz="1300" dirty="0"/>
              <a:t>Review student data to identify, plan for, and implement appropriate interventions and services for targeted students.</a:t>
            </a:r>
            <a:br>
              <a:rPr lang="en-US" sz="1300" dirty="0"/>
            </a:br>
            <a:endParaRPr lang="en-US" sz="1300" dirty="0"/>
          </a:p>
          <a:p>
            <a:r>
              <a:rPr lang="en-US" sz="1300" b="1" dirty="0"/>
              <a:t>Function</a:t>
            </a:r>
            <a:br>
              <a:rPr lang="en-US" sz="1300" dirty="0"/>
            </a:br>
            <a:r>
              <a:rPr lang="en-US" sz="1300" dirty="0"/>
              <a:t>Develop weekly, bi-weekly or monthly meetings to discuss student referrals </a:t>
            </a:r>
          </a:p>
          <a:p>
            <a:r>
              <a:rPr lang="en-US" sz="1300" b="1" dirty="0"/>
              <a:t>Members:</a:t>
            </a:r>
            <a:br>
              <a:rPr lang="en-US" sz="1300" dirty="0"/>
            </a:br>
            <a:r>
              <a:rPr lang="en-US" sz="1300" b="1" dirty="0"/>
              <a:t>Team members include</a:t>
            </a:r>
            <a:r>
              <a:rPr lang="en-US" sz="1300" dirty="0"/>
              <a:t>:  </a:t>
            </a:r>
            <a:br>
              <a:rPr lang="en-US" sz="1300" dirty="0"/>
            </a:br>
            <a:r>
              <a:rPr lang="en-US" sz="1300" dirty="0"/>
              <a:t>                  School Counselor</a:t>
            </a:r>
            <a:br>
              <a:rPr lang="en-US" sz="1300" dirty="0"/>
            </a:br>
            <a:r>
              <a:rPr lang="en-US" sz="1300" dirty="0"/>
              <a:t>                  Regular Education Teacher</a:t>
            </a:r>
            <a:br>
              <a:rPr lang="en-US" sz="1300" dirty="0"/>
            </a:br>
            <a:r>
              <a:rPr lang="en-US" sz="1300" dirty="0"/>
              <a:t>                  Grade Level Teacher(s)</a:t>
            </a:r>
            <a:br>
              <a:rPr lang="en-US" sz="1300" dirty="0"/>
            </a:br>
            <a:r>
              <a:rPr lang="en-US" sz="1300" i="1" dirty="0"/>
              <a:t>                        **School administrator and other stakeholder may participate as needed **</a:t>
            </a:r>
            <a:endParaRPr lang="en-US" sz="1300" dirty="0"/>
          </a:p>
          <a:p>
            <a:r>
              <a:rPr lang="en-US" sz="1300" b="1" dirty="0"/>
              <a:t>Consultants: </a:t>
            </a:r>
            <a:r>
              <a:rPr lang="en-US" sz="1300" i="1" dirty="0"/>
              <a:t>Mental Health Clinicians, Behavioral Specialist, Speech/Language Pathologists (SLP), </a:t>
            </a:r>
            <a:br>
              <a:rPr lang="en-US" sz="1300" dirty="0"/>
            </a:br>
            <a:r>
              <a:rPr lang="en-US" sz="1300" i="1" dirty="0"/>
              <a:t>                        Occupational Therapist (OT), Physicals Therapist (PT), School </a:t>
            </a:r>
            <a:br>
              <a:rPr lang="en-US" sz="1300" dirty="0"/>
            </a:br>
            <a:r>
              <a:rPr lang="en-US" sz="1300" i="1" dirty="0"/>
              <a:t>                        Psychologist, Nursing, Vision/Hearing and 504 Specialist</a:t>
            </a:r>
            <a:endParaRPr lang="en-US" sz="1300" dirty="0"/>
          </a:p>
          <a:p>
            <a:r>
              <a:rPr lang="en-US" sz="1300" b="1" dirty="0"/>
              <a:t>Roles:</a:t>
            </a:r>
            <a:br>
              <a:rPr lang="en-US" sz="1300" dirty="0"/>
            </a:br>
            <a:r>
              <a:rPr lang="en-US" sz="1300" b="1" dirty="0"/>
              <a:t>Chair/Coordinator</a:t>
            </a:r>
            <a:r>
              <a:rPr lang="en-US" sz="1300" dirty="0"/>
              <a:t>:    Recruit/Designate Team Members</a:t>
            </a:r>
            <a:br>
              <a:rPr lang="en-US" sz="1300" dirty="0"/>
            </a:br>
            <a:r>
              <a:rPr lang="en-US" sz="1300" dirty="0"/>
              <a:t>                                       Schedule student referrals</a:t>
            </a:r>
            <a:br>
              <a:rPr lang="en-US" sz="1300" dirty="0"/>
            </a:br>
            <a:r>
              <a:rPr lang="en-US" sz="1300" dirty="0"/>
              <a:t>                                       Maintain log/records of student referrals </a:t>
            </a:r>
          </a:p>
          <a:p>
            <a:r>
              <a:rPr lang="en-US" sz="1300" b="1" dirty="0"/>
              <a:t>Team Member</a:t>
            </a:r>
            <a:r>
              <a:rPr lang="en-US" sz="1300" dirty="0"/>
              <a:t>:          Collaborate with team members to identify  and discuss  </a:t>
            </a:r>
            <a:br>
              <a:rPr lang="en-US" sz="1300" dirty="0"/>
            </a:br>
            <a:r>
              <a:rPr lang="en-US" sz="1300" dirty="0"/>
              <a:t>                                      appropriate interventions</a:t>
            </a:r>
            <a:br>
              <a:rPr lang="en-US" sz="1300" dirty="0"/>
            </a:br>
            <a:endParaRPr lang="en-US" sz="1300" dirty="0"/>
          </a:p>
          <a:p>
            <a:r>
              <a:rPr lang="en-US" sz="1300" b="1" dirty="0"/>
              <a:t>Referring Teacher</a:t>
            </a:r>
            <a:r>
              <a:rPr lang="en-US" sz="1300" dirty="0"/>
              <a:t>:     Implement/monitor interventions identified to foster   </a:t>
            </a:r>
            <a:br>
              <a:rPr lang="en-US" sz="1300" dirty="0"/>
            </a:br>
            <a:r>
              <a:rPr lang="en-US" sz="1300" dirty="0"/>
              <a:t>                                      success in regular education classroom </a:t>
            </a:r>
          </a:p>
          <a:p>
            <a:r>
              <a:rPr lang="en-US" sz="1300" b="1" dirty="0"/>
              <a:t>Consultants:               </a:t>
            </a:r>
            <a:r>
              <a:rPr lang="en-US" sz="1300" dirty="0"/>
              <a:t>Assist with identifying, monitoring appropriate </a:t>
            </a:r>
            <a:br>
              <a:rPr lang="en-US" sz="1300" dirty="0"/>
            </a:br>
            <a:r>
              <a:rPr lang="en-US" sz="1300" dirty="0"/>
              <a:t>                                      interventions and processing referrals</a:t>
            </a:r>
          </a:p>
        </p:txBody>
      </p:sp>
    </p:spTree>
    <p:extLst>
      <p:ext uri="{BB962C8B-B14F-4D97-AF65-F5344CB8AC3E}">
        <p14:creationId xmlns:p14="http://schemas.microsoft.com/office/powerpoint/2010/main" val="3643933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31A063E-614F-4A22-A428-4BD749D32A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287"/>
            <a:ext cx="12192000" cy="6829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729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651110"/>
              </p:ext>
            </p:extLst>
          </p:nvPr>
        </p:nvGraphicFramePr>
        <p:xfrm>
          <a:off x="780175" y="1"/>
          <a:ext cx="8774885" cy="6857997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931845">
                  <a:extLst>
                    <a:ext uri="{9D8B030D-6E8A-4147-A177-3AD203B41FA5}">
                      <a16:colId xmlns:a16="http://schemas.microsoft.com/office/drawing/2014/main" val="3306779458"/>
                    </a:ext>
                  </a:extLst>
                </a:gridCol>
                <a:gridCol w="3416770">
                  <a:extLst>
                    <a:ext uri="{9D8B030D-6E8A-4147-A177-3AD203B41FA5}">
                      <a16:colId xmlns:a16="http://schemas.microsoft.com/office/drawing/2014/main" val="4277376691"/>
                    </a:ext>
                  </a:extLst>
                </a:gridCol>
                <a:gridCol w="4426270">
                  <a:extLst>
                    <a:ext uri="{9D8B030D-6E8A-4147-A177-3AD203B41FA5}">
                      <a16:colId xmlns:a16="http://schemas.microsoft.com/office/drawing/2014/main" val="215493229"/>
                    </a:ext>
                  </a:extLst>
                </a:gridCol>
              </a:tblGrid>
              <a:tr h="347241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SRT</a:t>
                      </a:r>
                      <a:r>
                        <a:rPr lang="en-US" sz="1600" baseline="0" dirty="0"/>
                        <a:t> Initial Referral Process 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114483"/>
                  </a:ext>
                </a:extLst>
              </a:tr>
              <a:tr h="378807">
                <a:tc>
                  <a:txBody>
                    <a:bodyPr/>
                    <a:lstStyle/>
                    <a:p>
                      <a:r>
                        <a:rPr lang="en-US" dirty="0"/>
                        <a:t>Step 1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1600" b="1" u="none" dirty="0">
                          <a:solidFill>
                            <a:schemeClr val="tx1"/>
                          </a:solidFill>
                        </a:rPr>
                        <a:t>Submit</a:t>
                      </a:r>
                      <a:r>
                        <a:rPr lang="en-US" sz="1600" b="1" u="none" baseline="0" dirty="0">
                          <a:solidFill>
                            <a:schemeClr val="tx1"/>
                          </a:solidFill>
                        </a:rPr>
                        <a:t> SRT Referral Form</a:t>
                      </a:r>
                      <a:endParaRPr lang="en-US" sz="1600" b="1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629753"/>
                  </a:ext>
                </a:extLst>
              </a:tr>
              <a:tr h="8523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SRT Chairperson</a:t>
                      </a:r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 schedules initial SRT meeting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SRT Chairperson or Referring Teacher notify Parent/Legal Guardian 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Request documents/data relevant to educational concern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643579"/>
                  </a:ext>
                </a:extLst>
              </a:tr>
              <a:tr h="378807">
                <a:tc>
                  <a:txBody>
                    <a:bodyPr/>
                    <a:lstStyle/>
                    <a:p>
                      <a:r>
                        <a:rPr lang="en-US" dirty="0"/>
                        <a:t>Step</a:t>
                      </a:r>
                      <a:r>
                        <a:rPr lang="en-US" baseline="0" dirty="0"/>
                        <a:t> 2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dirty="0">
                          <a:solidFill>
                            <a:schemeClr val="tx1"/>
                          </a:solidFill>
                        </a:rPr>
                        <a:t>Conduct</a:t>
                      </a:r>
                      <a:r>
                        <a:rPr lang="en-US" sz="1600" b="1" u="none" baseline="0" dirty="0">
                          <a:solidFill>
                            <a:schemeClr val="tx1"/>
                          </a:solidFill>
                        </a:rPr>
                        <a:t> SRT Meeting to D</a:t>
                      </a:r>
                      <a:r>
                        <a:rPr lang="en-US" sz="1600" b="1" u="none" dirty="0">
                          <a:solidFill>
                            <a:schemeClr val="tx1"/>
                          </a:solidFill>
                        </a:rPr>
                        <a:t>etermine</a:t>
                      </a:r>
                      <a:r>
                        <a:rPr lang="en-US" sz="1600" b="1" u="none" baseline="0" dirty="0">
                          <a:solidFill>
                            <a:schemeClr val="tx1"/>
                          </a:solidFill>
                        </a:rPr>
                        <a:t> Educational Concern</a:t>
                      </a:r>
                      <a:endParaRPr lang="en-US" sz="1050" b="0" i="1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u="sn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6168438"/>
                  </a:ext>
                </a:extLst>
              </a:tr>
              <a:tr h="228073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600" b="1" u="none" dirty="0">
                          <a:solidFill>
                            <a:schemeClr val="tx1"/>
                          </a:solidFill>
                        </a:rPr>
                        <a:t>Health Impairment </a:t>
                      </a:r>
                      <a:endParaRPr lang="en-US" sz="1600" b="0" u="none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Review medical/health records </a:t>
                      </a: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(e.g. certification, prescription)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Review student data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Collaborate with consultants as needed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6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600" b="1" i="1" baseline="0" dirty="0">
                          <a:solidFill>
                            <a:schemeClr val="tx1"/>
                          </a:solidFill>
                        </a:rPr>
                        <a:t>**Proceed to Step 4**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600" b="1" i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600" b="1" u="none" dirty="0">
                          <a:solidFill>
                            <a:schemeClr val="tx1"/>
                          </a:solidFill>
                        </a:rPr>
                        <a:t>Non-Health Impairment or SLD</a:t>
                      </a:r>
                      <a:endParaRPr lang="en-US" sz="1600" b="0" u="none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Review student data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Implement interventions in specific area of concern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Monitor student progress </a:t>
                      </a:r>
                      <a:r>
                        <a:rPr lang="en-US" sz="1100" b="0" i="1" baseline="0" dirty="0">
                          <a:solidFill>
                            <a:schemeClr val="tx1"/>
                          </a:solidFill>
                        </a:rPr>
                        <a:t>(e.g.</a:t>
                      </a:r>
                      <a:r>
                        <a:rPr lang="en-US" sz="1200" b="0" i="1" baseline="0" dirty="0">
                          <a:solidFill>
                            <a:schemeClr val="tx1"/>
                          </a:solidFill>
                        </a:rPr>
                        <a:t> 2-to-3 weeks)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2346986"/>
                  </a:ext>
                </a:extLst>
              </a:tr>
              <a:tr h="378807">
                <a:tc>
                  <a:txBody>
                    <a:bodyPr/>
                    <a:lstStyle/>
                    <a:p>
                      <a:r>
                        <a:rPr lang="en-US" dirty="0"/>
                        <a:t>Step 3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dirty="0"/>
                        <a:t>Assess Student Progress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6573911"/>
                  </a:ext>
                </a:extLst>
              </a:tr>
              <a:tr h="37880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sng" dirty="0"/>
                        <a:t>Sufficient Progress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sng" dirty="0"/>
                        <a:t>Insufficient Progress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56714"/>
                  </a:ext>
                </a:extLst>
              </a:tr>
              <a:tr h="18624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/>
                        <a:t>Inform </a:t>
                      </a:r>
                      <a:r>
                        <a:rPr lang="en-US" sz="1600" baseline="0" dirty="0"/>
                        <a:t>Parent/Legal Guardian of student progress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600" baseline="0" dirty="0"/>
                        <a:t>Continue interventions as needed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600" baseline="0" dirty="0"/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600" b="1" i="1" dirty="0"/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600" b="1" i="1" dirty="0"/>
                        <a:t>**Finalize</a:t>
                      </a:r>
                      <a:r>
                        <a:rPr lang="en-US" sz="1600" b="1" i="1" baseline="0" dirty="0"/>
                        <a:t> Referral**</a:t>
                      </a:r>
                      <a:endParaRPr lang="en-US" sz="1600" i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Proceed to Step 4: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600" baseline="0" dirty="0"/>
                        <a:t>Schedule follow-up meeting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600" baseline="0" dirty="0"/>
                        <a:t>Notify parent/legal guardian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endParaRPr lang="en-US" sz="1600" baseline="0" dirty="0"/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600" b="1" baseline="0" dirty="0"/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600" b="1" i="1" baseline="0" dirty="0"/>
                        <a:t>**Invite Parent as Needed**</a:t>
                      </a:r>
                      <a:endParaRPr lang="en-US" sz="1600" i="1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928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0137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5EC3F16-82D8-4AEF-A8AB-3D089A3931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812"/>
            <a:ext cx="12192000" cy="681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401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12164"/>
              </p:ext>
            </p:extLst>
          </p:nvPr>
        </p:nvGraphicFramePr>
        <p:xfrm>
          <a:off x="981513" y="306621"/>
          <a:ext cx="7524924" cy="564388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386215">
                  <a:extLst>
                    <a:ext uri="{9D8B030D-6E8A-4147-A177-3AD203B41FA5}">
                      <a16:colId xmlns:a16="http://schemas.microsoft.com/office/drawing/2014/main" val="1375244514"/>
                    </a:ext>
                  </a:extLst>
                </a:gridCol>
                <a:gridCol w="4138709">
                  <a:extLst>
                    <a:ext uri="{9D8B030D-6E8A-4147-A177-3AD203B41FA5}">
                      <a16:colId xmlns:a16="http://schemas.microsoft.com/office/drawing/2014/main" val="13419353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Useful Information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98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/>
                        <a:t>Physical/Mental Impairment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Any physiological condition that affects a bodily system, or any mental or psychological disorder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9804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Student</a:t>
                      </a:r>
                      <a:r>
                        <a:rPr lang="en-US" sz="1400" baseline="0" dirty="0"/>
                        <a:t> Data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Student Demographics</a:t>
                      </a:r>
                    </a:p>
                    <a:p>
                      <a:pPr algn="l"/>
                      <a:r>
                        <a:rPr lang="en-US" sz="1400" dirty="0"/>
                        <a:t>Enrollment History</a:t>
                      </a:r>
                    </a:p>
                    <a:p>
                      <a:pPr algn="l"/>
                      <a:r>
                        <a:rPr lang="en-US" sz="1400" dirty="0"/>
                        <a:t>Attendance</a:t>
                      </a:r>
                    </a:p>
                    <a:p>
                      <a:pPr algn="l"/>
                      <a:r>
                        <a:rPr lang="en-US" sz="1400" dirty="0"/>
                        <a:t>Discipline History</a:t>
                      </a:r>
                    </a:p>
                    <a:p>
                      <a:pPr algn="l"/>
                      <a:r>
                        <a:rPr lang="en-US" sz="1400" dirty="0"/>
                        <a:t>Achievement Test </a:t>
                      </a:r>
                    </a:p>
                    <a:p>
                      <a:pPr algn="l"/>
                      <a:r>
                        <a:rPr lang="en-US" sz="1400" dirty="0"/>
                        <a:t>Grades</a:t>
                      </a:r>
                    </a:p>
                    <a:p>
                      <a:pPr algn="l"/>
                      <a:r>
                        <a:rPr lang="en-US" sz="1400" dirty="0"/>
                        <a:t>Medical Documents</a:t>
                      </a:r>
                    </a:p>
                    <a:p>
                      <a:pPr algn="l"/>
                      <a:r>
                        <a:rPr lang="en-US" sz="1400" dirty="0"/>
                        <a:t>Work Samples </a:t>
                      </a:r>
                    </a:p>
                    <a:p>
                      <a:pPr algn="l"/>
                      <a:r>
                        <a:rPr lang="en-US" sz="1400" dirty="0"/>
                        <a:t>Observations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5788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Skill Deficit (RTI 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Basic Reading Skills</a:t>
                      </a:r>
                    </a:p>
                    <a:p>
                      <a:r>
                        <a:rPr lang="en-US" sz="1400" dirty="0"/>
                        <a:t>Reading Comprehension</a:t>
                      </a:r>
                    </a:p>
                    <a:p>
                      <a:r>
                        <a:rPr lang="en-US" sz="1400" dirty="0"/>
                        <a:t>Reading</a:t>
                      </a:r>
                      <a:r>
                        <a:rPr lang="en-US" sz="1400" baseline="0" dirty="0"/>
                        <a:t> Fluency</a:t>
                      </a:r>
                    </a:p>
                    <a:p>
                      <a:r>
                        <a:rPr lang="en-US" sz="1400" baseline="0" dirty="0"/>
                        <a:t>Math Calculation</a:t>
                      </a:r>
                    </a:p>
                    <a:p>
                      <a:r>
                        <a:rPr lang="en-US" sz="1400" baseline="0" dirty="0"/>
                        <a:t>Math Problem Solving</a:t>
                      </a:r>
                    </a:p>
                    <a:p>
                      <a:r>
                        <a:rPr lang="en-US" sz="1400" baseline="0" dirty="0"/>
                        <a:t>Written Expression 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25780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SPED Eligibility Criteria (Non-SLD)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Autism</a:t>
                      </a:r>
                    </a:p>
                    <a:p>
                      <a:r>
                        <a:rPr lang="en-US" sz="1400" dirty="0"/>
                        <a:t>Developmental</a:t>
                      </a:r>
                      <a:r>
                        <a:rPr lang="en-US" sz="1400" baseline="0" dirty="0"/>
                        <a:t> Delay (DD)</a:t>
                      </a:r>
                    </a:p>
                    <a:p>
                      <a:r>
                        <a:rPr lang="en-US" sz="1400" baseline="0" dirty="0"/>
                        <a:t>Emotional Disturbed (ED)</a:t>
                      </a:r>
                    </a:p>
                    <a:p>
                      <a:r>
                        <a:rPr lang="en-US" sz="1400" baseline="0" dirty="0"/>
                        <a:t>Functional Delay (FD)</a:t>
                      </a:r>
                    </a:p>
                    <a:p>
                      <a:r>
                        <a:rPr lang="en-US" sz="1400" baseline="0" dirty="0"/>
                        <a:t>Intellectual Disability (ID)</a:t>
                      </a:r>
                    </a:p>
                    <a:p>
                      <a:r>
                        <a:rPr lang="en-US" sz="1400" baseline="0" dirty="0"/>
                        <a:t>Other Health Impaired (OH)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898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2899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28C5B-026E-413B-88B9-AFA762592522}"/>
              </a:ext>
            </a:extLst>
          </p:cNvPr>
          <p:cNvSpPr txBox="1">
            <a:spLocks/>
          </p:cNvSpPr>
          <p:nvPr/>
        </p:nvSpPr>
        <p:spPr>
          <a:xfrm>
            <a:off x="627062" y="1073791"/>
            <a:ext cx="9421178" cy="1149293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000" dirty="0">
                <a:latin typeface="Gungsuh" panose="02030600000101010101" pitchFamily="18" charset="-127"/>
                <a:ea typeface="Gungsuh" panose="02030600000101010101" pitchFamily="18" charset="-127"/>
              </a:rPr>
              <a:t>Attendance:</a:t>
            </a:r>
          </a:p>
          <a:p>
            <a:r>
              <a:rPr lang="en-US" sz="4000" dirty="0">
                <a:latin typeface="Gungsuh" panose="02030600000101010101" pitchFamily="18" charset="-127"/>
                <a:ea typeface="Gungsuh" panose="02030600000101010101" pitchFamily="18" charset="-127"/>
              </a:rPr>
              <a:t>School-Based Referral Process</a:t>
            </a:r>
            <a:endParaRPr lang="en-US" sz="4000" dirty="0"/>
          </a:p>
        </p:txBody>
      </p:sp>
      <p:pic>
        <p:nvPicPr>
          <p:cNvPr id="3" name="Picture 2" descr="Qr code&#10;&#10;Description automatically generated">
            <a:extLst>
              <a:ext uri="{FF2B5EF4-FFF2-40B4-BE49-F238E27FC236}">
                <a16:creationId xmlns:a16="http://schemas.microsoft.com/office/drawing/2014/main" id="{0A141EC0-A2E9-456C-B03B-24CDA7D42E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7683" y="3107676"/>
            <a:ext cx="3272319" cy="327231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FA6A08-6F89-489F-80C1-051EF3B1E9EC}"/>
              </a:ext>
            </a:extLst>
          </p:cNvPr>
          <p:cNvSpPr txBox="1"/>
          <p:nvPr/>
        </p:nvSpPr>
        <p:spPr>
          <a:xfrm>
            <a:off x="464849" y="3429000"/>
            <a:ext cx="55069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hlinkClick r:id="rId3"/>
              </a:rPr>
              <a:t>Click here or use the QR Code to submit attendance.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6118511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8A01932A7F094CBEF3148B354A32BD" ma:contentTypeVersion="16" ma:contentTypeDescription="Create a new document." ma:contentTypeScope="" ma:versionID="a17e16593ca090485df1e75945c3f7dc">
  <xsd:schema xmlns:xsd="http://www.w3.org/2001/XMLSchema" xmlns:xs="http://www.w3.org/2001/XMLSchema" xmlns:p="http://schemas.microsoft.com/office/2006/metadata/properties" xmlns:ns1="http://schemas.microsoft.com/sharepoint/v3" xmlns:ns3="e47951db-ec5a-4133-8821-9e573dd8426a" xmlns:ns4="61d2b80f-bbce-4555-9ac5-a2a7d4f75ca0" targetNamespace="http://schemas.microsoft.com/office/2006/metadata/properties" ma:root="true" ma:fieldsID="cf4e6b1ab379e36687ecd55d47337b8c" ns1:_="" ns3:_="" ns4:_="">
    <xsd:import namespace="http://schemas.microsoft.com/sharepoint/v3"/>
    <xsd:import namespace="e47951db-ec5a-4133-8821-9e573dd8426a"/>
    <xsd:import namespace="61d2b80f-bbce-4555-9ac5-a2a7d4f75ca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1:_ip_UnifiedCompliancePolicyProperties" minOccurs="0"/>
                <xsd:element ref="ns1:_ip_UnifiedCompliancePolicyUIAction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7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8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7951db-ec5a-4133-8821-9e573dd8426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d2b80f-bbce-4555-9ac5-a2a7d4f75c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24DA12A-B76F-4096-B08E-BECA04D4A26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456EC8A-34A8-4ABE-9238-14A747E8E5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47951db-ec5a-4133-8821-9e573dd8426a"/>
    <ds:schemaRef ds:uri="61d2b80f-bbce-4555-9ac5-a2a7d4f75c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A6A716E-B37E-4967-9090-ED23A9150BF2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sharepoint/v3"/>
    <ds:schemaRef ds:uri="http://purl.org/dc/terms/"/>
    <ds:schemaRef ds:uri="http://schemas.openxmlformats.org/package/2006/metadata/core-properties"/>
    <ds:schemaRef ds:uri="e47951db-ec5a-4133-8821-9e573dd8426a"/>
    <ds:schemaRef ds:uri="http://purl.org/dc/dcmitype/"/>
    <ds:schemaRef ds:uri="http://schemas.microsoft.com/office/infopath/2007/PartnerControls"/>
    <ds:schemaRef ds:uri="61d2b80f-bbce-4555-9ac5-a2a7d4f75ca0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461</TotalTime>
  <Words>459</Words>
  <Application>Microsoft Office PowerPoint</Application>
  <PresentationFormat>Widescreen</PresentationFormat>
  <Paragraphs>83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Gungsuh</vt:lpstr>
      <vt:lpstr>Arial</vt:lpstr>
      <vt:lpstr>Trebuchet MS</vt:lpstr>
      <vt:lpstr>Wingdings</vt:lpstr>
      <vt:lpstr>Wingdings 3</vt:lpstr>
      <vt:lpstr>Facet</vt:lpstr>
      <vt:lpstr>School-Based Referral Process</vt:lpstr>
      <vt:lpstr>Student Review Team  (SRT) 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School-Based Referral Process</dc:title>
  <dc:creator>CHANEL M CONNER</dc:creator>
  <cp:lastModifiedBy>LAURA T PEACOCK</cp:lastModifiedBy>
  <cp:revision>12</cp:revision>
  <dcterms:created xsi:type="dcterms:W3CDTF">2017-09-18T23:05:42Z</dcterms:created>
  <dcterms:modified xsi:type="dcterms:W3CDTF">2022-05-27T21:50:35Z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0x010100838A01932A7F094CBEF3148B354A32BD</vt:lpwstr>
  </property>
</Properties>
</file>